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7" r:id="rId1"/>
  </p:sldMasterIdLst>
  <p:sldIdLst>
    <p:sldId id="258" r:id="rId2"/>
  </p:sldIdLst>
  <p:sldSz cx="6858000" cy="9906000" type="A4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120" d="100"/>
          <a:sy n="120" d="100"/>
        </p:scale>
        <p:origin x="-1026" y="10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152400" y="1"/>
            <a:ext cx="2833688" cy="9906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4755" y="1320802"/>
            <a:ext cx="5210345" cy="5038606"/>
          </a:xfrm>
        </p:spPr>
        <p:txBody>
          <a:bodyPr anchor="b">
            <a:normAutofit/>
          </a:bodyPr>
          <a:lstStyle>
            <a:lvl1pPr algn="r">
              <a:defRPr sz="4050"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3179" y="6359407"/>
            <a:ext cx="4321922" cy="1970989"/>
          </a:xfrm>
        </p:spPr>
        <p:txBody>
          <a:bodyPr anchor="t">
            <a:normAutofit/>
          </a:bodyPr>
          <a:lstStyle>
            <a:lvl1pPr marL="0" indent="0" algn="r">
              <a:buNone/>
              <a:defRPr sz="1350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494330" y="8836153"/>
            <a:ext cx="643105" cy="527403"/>
          </a:xfrm>
        </p:spPr>
        <p:txBody>
          <a:bodyPr/>
          <a:lstStyle/>
          <a:p>
            <a:fld id="{9044B884-84B2-480F-A73D-4E513CD5B930}" type="datetimeFigureOut">
              <a:rPr lang="zh-TW" altLang="en-US" smtClean="0"/>
              <a:pPr/>
              <a:t>2014/11/28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17800" y="8836153"/>
            <a:ext cx="2707079" cy="527403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06490" y="8836153"/>
            <a:ext cx="308610" cy="527403"/>
          </a:xfrm>
        </p:spPr>
        <p:txBody>
          <a:bodyPr/>
          <a:lstStyle/>
          <a:p>
            <a:fld id="{6857A75E-88F1-4FB3-8B95-07D484A5138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152400" y="5448300"/>
            <a:ext cx="271463" cy="130705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420291" y="5585884"/>
            <a:ext cx="46435" cy="116947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xmlns="" val="724847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143" y="6836360"/>
            <a:ext cx="5636993" cy="818622"/>
          </a:xfrm>
        </p:spPr>
        <p:txBody>
          <a:bodyPr anchor="b">
            <a:normAutofit/>
          </a:bodyPr>
          <a:lstStyle>
            <a:lvl1pPr algn="ctr">
              <a:defRPr sz="1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42482" y="1346384"/>
            <a:ext cx="4628299" cy="4571632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5143" y="7654982"/>
            <a:ext cx="5636993" cy="713140"/>
          </a:xfrm>
        </p:spPr>
        <p:txBody>
          <a:bodyPr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B884-84B2-480F-A73D-4E513CD5B930}" type="datetimeFigureOut">
              <a:rPr lang="zh-TW" altLang="en-US" smtClean="0"/>
              <a:pPr/>
              <a:t>2014/11/28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7A75E-88F1-4FB3-8B95-07D484A5138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382124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144" y="990600"/>
            <a:ext cx="5636993" cy="4402667"/>
          </a:xfrm>
        </p:spPr>
        <p:txBody>
          <a:bodyPr anchor="ctr">
            <a:normAutofit/>
          </a:bodyPr>
          <a:lstStyle>
            <a:lvl1pPr algn="ctr">
              <a:defRPr sz="2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143" y="6273800"/>
            <a:ext cx="5636994" cy="20912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B884-84B2-480F-A73D-4E513CD5B930}" type="datetimeFigureOut">
              <a:rPr lang="zh-TW" altLang="en-US" smtClean="0"/>
              <a:pPr/>
              <a:t>2014/11/28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7A75E-88F1-4FB3-8B95-07D484A5138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93455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727066" y="1246589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29148" y="4072465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056" y="990602"/>
            <a:ext cx="5230586" cy="3962399"/>
          </a:xfrm>
        </p:spPr>
        <p:txBody>
          <a:bodyPr anchor="ctr">
            <a:normAutofit/>
          </a:bodyPr>
          <a:lstStyle>
            <a:lvl1pPr algn="ctr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98676" y="4952999"/>
            <a:ext cx="4973346" cy="550333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35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143" y="6273800"/>
            <a:ext cx="5636993" cy="20912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B884-84B2-480F-A73D-4E513CD5B930}" type="datetimeFigureOut">
              <a:rPr lang="zh-TW" altLang="en-US" smtClean="0"/>
              <a:pPr/>
              <a:t>2014/11/28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7A75E-88F1-4FB3-8B95-07D484A5138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9618213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144" y="4779061"/>
            <a:ext cx="5636992" cy="2121600"/>
          </a:xfrm>
        </p:spPr>
        <p:txBody>
          <a:bodyPr anchor="b">
            <a:normAutofit/>
          </a:bodyPr>
          <a:lstStyle>
            <a:lvl1pPr algn="r">
              <a:defRPr sz="2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143" y="6900661"/>
            <a:ext cx="5636993" cy="1242800"/>
          </a:xfrm>
        </p:spPr>
        <p:txBody>
          <a:bodyPr anchor="t">
            <a:normAutofit/>
          </a:bodyPr>
          <a:lstStyle>
            <a:lvl1pPr marL="0" indent="0" algn="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B884-84B2-480F-A73D-4E513CD5B930}" type="datetimeFigureOut">
              <a:rPr lang="zh-TW" altLang="en-US" smtClean="0"/>
              <a:pPr/>
              <a:t>2014/11/28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7A75E-88F1-4FB3-8B95-07D484A5138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7695581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727066" y="1246589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29148" y="4072465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056" y="990602"/>
            <a:ext cx="5230586" cy="3962399"/>
          </a:xfrm>
        </p:spPr>
        <p:txBody>
          <a:bodyPr anchor="ctr">
            <a:normAutofit/>
          </a:bodyPr>
          <a:lstStyle>
            <a:lvl1pPr algn="ctr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35144" y="5613400"/>
            <a:ext cx="5636993" cy="1284111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1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143" y="6897511"/>
            <a:ext cx="5636993" cy="1467556"/>
          </a:xfrm>
        </p:spPr>
        <p:txBody>
          <a:bodyPr anchor="t">
            <a:normAutofit/>
          </a:bodyPr>
          <a:lstStyle>
            <a:lvl1pPr marL="0" indent="0" algn="r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B884-84B2-480F-A73D-4E513CD5B930}" type="datetimeFigureOut">
              <a:rPr lang="zh-TW" altLang="en-US" smtClean="0"/>
              <a:pPr/>
              <a:t>2014/11/28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7A75E-88F1-4FB3-8B95-07D484A5138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701590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144" y="990602"/>
            <a:ext cx="5636993" cy="393946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35143" y="5063067"/>
            <a:ext cx="5636994" cy="1210733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1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143" y="6273800"/>
            <a:ext cx="5636994" cy="2091267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B884-84B2-480F-A73D-4E513CD5B930}" type="datetimeFigureOut">
              <a:rPr lang="zh-TW" altLang="en-US" smtClean="0"/>
              <a:pPr/>
              <a:t>2014/11/28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7A75E-88F1-4FB3-8B95-07D484A5138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7070667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B884-84B2-480F-A73D-4E513CD5B930}" type="datetimeFigureOut">
              <a:rPr lang="zh-TW" altLang="en-US" smtClean="0"/>
              <a:pPr/>
              <a:t>2014/11/28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7A75E-88F1-4FB3-8B95-07D484A5138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135095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76045" y="990600"/>
            <a:ext cx="996092" cy="737446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5143" y="990600"/>
            <a:ext cx="4512280" cy="7374467"/>
          </a:xfrm>
        </p:spPr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B884-84B2-480F-A73D-4E513CD5B930}" type="datetimeFigureOut">
              <a:rPr lang="zh-TW" altLang="en-US" smtClean="0"/>
              <a:pPr/>
              <a:t>2014/11/28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7A75E-88F1-4FB3-8B95-07D484A5138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903706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660402"/>
            <a:ext cx="5778500" cy="286173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6600" y="3852333"/>
            <a:ext cx="5778500" cy="4814068"/>
          </a:xfrm>
        </p:spPr>
        <p:txBody>
          <a:bodyPr anchor="ctr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08247" y="8822917"/>
            <a:ext cx="643105" cy="527403"/>
          </a:xfrm>
        </p:spPr>
        <p:txBody>
          <a:bodyPr/>
          <a:lstStyle/>
          <a:p>
            <a:fld id="{9044B884-84B2-480F-A73D-4E513CD5B930}" type="datetimeFigureOut">
              <a:rPr lang="zh-TW" altLang="en-US" smtClean="0"/>
              <a:pPr/>
              <a:t>2014/11/28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79486" y="8822917"/>
            <a:ext cx="3985888" cy="527403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4226" y="8822917"/>
            <a:ext cx="320875" cy="527403"/>
          </a:xfrm>
        </p:spPr>
        <p:txBody>
          <a:bodyPr/>
          <a:lstStyle/>
          <a:p>
            <a:fld id="{6857A75E-88F1-4FB3-8B95-07D484A5138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706926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0247" y="3852331"/>
            <a:ext cx="5024854" cy="3408991"/>
          </a:xfrm>
        </p:spPr>
        <p:txBody>
          <a:bodyPr anchor="b"/>
          <a:lstStyle>
            <a:lvl1pPr algn="r">
              <a:defRPr sz="3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0248" y="7261323"/>
            <a:ext cx="5024852" cy="1242800"/>
          </a:xfrm>
        </p:spPr>
        <p:txBody>
          <a:bodyPr anchor="t">
            <a:normAutofit/>
          </a:bodyPr>
          <a:lstStyle>
            <a:lvl1pPr marL="0" indent="0" algn="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B884-84B2-480F-A73D-4E513CD5B930}" type="datetimeFigureOut">
              <a:rPr lang="zh-TW" altLang="en-US" smtClean="0"/>
              <a:pPr/>
              <a:t>2014/11/28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04988" y="8834324"/>
            <a:ext cx="310112" cy="527403"/>
          </a:xfrm>
        </p:spPr>
        <p:txBody>
          <a:bodyPr/>
          <a:lstStyle/>
          <a:p>
            <a:fld id="{6857A75E-88F1-4FB3-8B95-07D484A5138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23382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990602"/>
            <a:ext cx="5778500" cy="253153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6600" y="3852334"/>
            <a:ext cx="2804922" cy="4865862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0178" y="3852334"/>
            <a:ext cx="2804922" cy="4834301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B884-84B2-480F-A73D-4E513CD5B930}" type="datetimeFigureOut">
              <a:rPr lang="zh-TW" altLang="en-US" smtClean="0"/>
              <a:pPr/>
              <a:t>2014/11/28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7A75E-88F1-4FB3-8B95-07D484A5138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944194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7111" y="3840103"/>
            <a:ext cx="2592218" cy="832378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5142" y="4817708"/>
            <a:ext cx="2754186" cy="3849819"/>
          </a:xfrm>
        </p:spPr>
        <p:txBody>
          <a:bodyPr anchor="t"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71282" y="3852334"/>
            <a:ext cx="2600855" cy="832378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7950" y="4817708"/>
            <a:ext cx="2754186" cy="3849819"/>
          </a:xfrm>
        </p:spPr>
        <p:txBody>
          <a:bodyPr anchor="t"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B884-84B2-480F-A73D-4E513CD5B930}" type="datetimeFigureOut">
              <a:rPr lang="zh-TW" altLang="en-US" smtClean="0"/>
              <a:pPr/>
              <a:t>2014/11/28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7A75E-88F1-4FB3-8B95-07D484A5138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445911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B884-84B2-480F-A73D-4E513CD5B930}" type="datetimeFigureOut">
              <a:rPr lang="zh-TW" altLang="en-US" smtClean="0"/>
              <a:pPr/>
              <a:t>2014/11/28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7A75E-88F1-4FB3-8B95-07D484A5138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329512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B884-84B2-480F-A73D-4E513CD5B930}" type="datetimeFigureOut">
              <a:rPr lang="zh-TW" altLang="en-US" smtClean="0"/>
              <a:pPr/>
              <a:t>2014/11/28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7A75E-88F1-4FB3-8B95-07D484A5138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115414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143" y="2311400"/>
            <a:ext cx="1996901" cy="1981200"/>
          </a:xfrm>
        </p:spPr>
        <p:txBody>
          <a:bodyPr anchor="b">
            <a:normAutofit/>
          </a:bodyPr>
          <a:lstStyle>
            <a:lvl1pPr algn="ctr">
              <a:defRPr sz="1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0665" y="990601"/>
            <a:ext cx="3511472" cy="7374468"/>
          </a:xfrm>
        </p:spPr>
        <p:txBody>
          <a:bodyPr anchor="ctr"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5143" y="4292600"/>
            <a:ext cx="1996901" cy="26416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B884-84B2-480F-A73D-4E513CD5B930}" type="datetimeFigureOut">
              <a:rPr lang="zh-TW" altLang="en-US" smtClean="0"/>
              <a:pPr/>
              <a:t>2014/11/28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7A75E-88F1-4FB3-8B95-07D484A5138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818860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4250" y="2531532"/>
            <a:ext cx="3053009" cy="1981200"/>
          </a:xfrm>
        </p:spPr>
        <p:txBody>
          <a:bodyPr anchor="b">
            <a:normAutofit/>
          </a:bodyPr>
          <a:lstStyle>
            <a:lvl1pPr algn="ctr">
              <a:defRPr sz="21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3122" y="1320800"/>
            <a:ext cx="1846028" cy="6604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4250" y="4512732"/>
            <a:ext cx="3053009" cy="2641600"/>
          </a:xfrm>
        </p:spPr>
        <p:txBody>
          <a:bodyPr>
            <a:normAutofit/>
          </a:bodyPr>
          <a:lstStyle>
            <a:lvl1pPr marL="0" indent="0" algn="ctr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B884-84B2-480F-A73D-4E513CD5B930}" type="datetimeFigureOut">
              <a:rPr lang="zh-TW" altLang="en-US" smtClean="0"/>
              <a:pPr/>
              <a:t>2014/11/28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7A75E-88F1-4FB3-8B95-07D484A5138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26876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1"/>
            <a:ext cx="1599010" cy="9906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6600" y="660402"/>
            <a:ext cx="5778500" cy="286173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600" y="3852334"/>
            <a:ext cx="5778500" cy="48489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19010" y="8834324"/>
            <a:ext cx="64310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044B884-84B2-480F-A73D-4E513CD5B930}" type="datetimeFigureOut">
              <a:rPr lang="zh-TW" altLang="en-US" smtClean="0"/>
              <a:pPr/>
              <a:t>2014/11/28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0248" y="8834324"/>
            <a:ext cx="3985888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4988" y="8834324"/>
            <a:ext cx="310112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857A75E-88F1-4FB3-8B95-07D484A5138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414912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8" r:id="rId1"/>
    <p:sldLayoutId id="2147484129" r:id="rId2"/>
    <p:sldLayoutId id="2147484130" r:id="rId3"/>
    <p:sldLayoutId id="2147484131" r:id="rId4"/>
    <p:sldLayoutId id="2147484132" r:id="rId5"/>
    <p:sldLayoutId id="2147484133" r:id="rId6"/>
    <p:sldLayoutId id="2147484134" r:id="rId7"/>
    <p:sldLayoutId id="2147484135" r:id="rId8"/>
    <p:sldLayoutId id="2147484136" r:id="rId9"/>
    <p:sldLayoutId id="2147484137" r:id="rId10"/>
    <p:sldLayoutId id="2147484138" r:id="rId11"/>
    <p:sldLayoutId id="2147484139" r:id="rId12"/>
    <p:sldLayoutId id="2147484140" r:id="rId13"/>
    <p:sldLayoutId id="2147484141" r:id="rId14"/>
    <p:sldLayoutId id="2147484142" r:id="rId15"/>
    <p:sldLayoutId id="2147484143" r:id="rId16"/>
    <p:sldLayoutId id="2147484144" r:id="rId17"/>
  </p:sldLayoutIdLst>
  <p:txStyles>
    <p:titleStyle>
      <a:lvl1pPr algn="ctr" defTabSz="342900" rtl="0" eaLnBrk="1" latinLnBrk="0" hangingPunct="1">
        <a:spcBef>
          <a:spcPct val="0"/>
        </a:spcBef>
        <a:buNone/>
        <a:defRPr sz="3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5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3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aiwanlawsociety.org.tw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4513" y="58794"/>
            <a:ext cx="6402674" cy="1229194"/>
          </a:xfrm>
        </p:spPr>
        <p:txBody>
          <a:bodyPr>
            <a:normAutofit fontScale="90000"/>
          </a:bodyPr>
          <a:lstStyle/>
          <a:p>
            <a:pPr algn="r"/>
            <a:r>
              <a:rPr lang="zh-TW" altLang="zh-TW" sz="33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公司治理國際學術</a:t>
            </a:r>
            <a:r>
              <a:rPr lang="zh-TW" altLang="zh-TW" sz="33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研討會</a:t>
            </a:r>
            <a:r>
              <a:rPr lang="en-US" altLang="zh-TW" sz="31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1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zh-TW" sz="2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抑制</a:t>
            </a:r>
            <a:r>
              <a:rPr lang="zh-TW" altLang="zh-TW" sz="2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代理成本、機構投資人之</a:t>
            </a:r>
            <a:r>
              <a:rPr lang="zh-TW" altLang="zh-TW" sz="2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角</a:t>
            </a:r>
            <a:r>
              <a:rPr lang="zh-TW" altLang="en-US" sz="2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色</a:t>
            </a:r>
            <a:r>
              <a:rPr lang="zh-TW" altLang="zh-TW" sz="2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zh-TW" altLang="zh-TW" sz="2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實體法弱化之效應</a:t>
            </a:r>
            <a:r>
              <a:rPr lang="zh-TW" altLang="zh-TW" sz="3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zh-TW" altLang="zh-TW" sz="3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13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Curbing Agency Costs in the U.S. After Dodd-Frank, Institutional Ownership, </a:t>
            </a:r>
            <a:r>
              <a:rPr lang="en-US" altLang="zh-TW" sz="13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13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13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and </a:t>
            </a:r>
            <a:r>
              <a:rPr lang="en-US" altLang="zh-TW" sz="13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Weakening of Substantive </a:t>
            </a:r>
            <a:r>
              <a:rPr lang="en-US" altLang="zh-TW" sz="13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Law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02826938"/>
              </p:ext>
            </p:extLst>
          </p:nvPr>
        </p:nvGraphicFramePr>
        <p:xfrm>
          <a:off x="564241" y="2523909"/>
          <a:ext cx="6158742" cy="63836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1611"/>
                <a:gridCol w="387838"/>
                <a:gridCol w="2668249"/>
                <a:gridCol w="2651044"/>
              </a:tblGrid>
              <a:tr h="12599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800" kern="0" dirty="0">
                          <a:solidFill>
                            <a:schemeClr val="tx1"/>
                          </a:solidFill>
                          <a:effectLst/>
                        </a:rPr>
                        <a:t>日期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 Date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</a:rPr>
                        <a:t>2014</a:t>
                      </a:r>
                      <a:r>
                        <a:rPr lang="zh-TW" sz="1000" kern="0" dirty="0">
                          <a:solidFill>
                            <a:schemeClr val="tx1"/>
                          </a:solidFill>
                          <a:effectLst/>
                        </a:rPr>
                        <a:t>年</a:t>
                      </a: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r>
                        <a:rPr lang="zh-TW" sz="1000" kern="0" dirty="0">
                          <a:solidFill>
                            <a:schemeClr val="tx1"/>
                          </a:solidFill>
                          <a:effectLst/>
                        </a:rPr>
                        <a:t>月</a:t>
                      </a: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zh-TW" sz="1000" kern="0" dirty="0">
                          <a:solidFill>
                            <a:schemeClr val="tx1"/>
                          </a:solidFill>
                          <a:effectLst/>
                        </a:rPr>
                        <a:t>日</a:t>
                      </a: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zh-TW" sz="1000" kern="0" dirty="0">
                          <a:solidFill>
                            <a:schemeClr val="tx1"/>
                          </a:solidFill>
                          <a:effectLst/>
                        </a:rPr>
                        <a:t>四</a:t>
                      </a: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5641" marR="15641" marT="10427" marB="104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</a:rPr>
                        <a:t>December 4, 2014 (</a:t>
                      </a:r>
                      <a:r>
                        <a:rPr lang="en-US" sz="1000" kern="0" dirty="0" err="1">
                          <a:solidFill>
                            <a:schemeClr val="tx1"/>
                          </a:solidFill>
                          <a:effectLst/>
                        </a:rPr>
                        <a:t>Thur</a:t>
                      </a: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</a:tr>
              <a:tr h="1978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800" kern="0">
                          <a:solidFill>
                            <a:schemeClr val="tx1"/>
                          </a:solidFill>
                          <a:effectLst/>
                        </a:rPr>
                        <a:t>場次</a:t>
                      </a:r>
                      <a:endParaRPr lang="zh-TW" sz="800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Session</a:t>
                      </a:r>
                      <a:endParaRPr lang="zh-TW" sz="8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800" kern="0">
                          <a:solidFill>
                            <a:schemeClr val="tx1"/>
                          </a:solidFill>
                          <a:effectLst/>
                        </a:rPr>
                        <a:t>時間</a:t>
                      </a:r>
                      <a:endParaRPr lang="zh-TW" sz="800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Time</a:t>
                      </a:r>
                      <a:endParaRPr lang="zh-TW" sz="8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800" kern="0" dirty="0">
                          <a:solidFill>
                            <a:schemeClr val="tx1"/>
                          </a:solidFill>
                          <a:effectLst/>
                        </a:rPr>
                        <a:t>主題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zh-TW" sz="800" kern="0" dirty="0">
                          <a:solidFill>
                            <a:schemeClr val="tx1"/>
                          </a:solidFill>
                          <a:effectLst/>
                        </a:rPr>
                        <a:t>主持人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zh-TW" sz="800" kern="0" dirty="0">
                          <a:solidFill>
                            <a:schemeClr val="tx1"/>
                          </a:solidFill>
                          <a:effectLst/>
                        </a:rPr>
                        <a:t>主講人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zh-TW" sz="800" kern="0" dirty="0">
                          <a:solidFill>
                            <a:schemeClr val="tx1"/>
                          </a:solidFill>
                          <a:effectLst/>
                        </a:rPr>
                        <a:t>與談人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5641" marR="15641" marT="10427" marB="104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Topic/Moderator/ Speaker/Discussant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</a:tr>
              <a:tr h="5216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800" kern="0" dirty="0">
                          <a:solidFill>
                            <a:schemeClr val="tx1"/>
                          </a:solidFill>
                          <a:effectLst/>
                        </a:rPr>
                        <a:t>開幕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Opening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13:30</a:t>
                      </a:r>
                      <a:endParaRPr lang="zh-TW" sz="800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800" kern="0">
                          <a:solidFill>
                            <a:schemeClr val="tx1"/>
                          </a:solidFill>
                          <a:effectLst/>
                        </a:rPr>
                        <a:t>│</a:t>
                      </a:r>
                      <a:endParaRPr lang="zh-TW" sz="800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13:40</a:t>
                      </a:r>
                      <a:endParaRPr lang="zh-TW" sz="8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000" b="1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開幕致詞</a:t>
                      </a:r>
                      <a:endParaRPr lang="zh-TW" sz="10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000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黃昭元 副院長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國立</a:t>
                      </a:r>
                      <a:r>
                        <a:rPr lang="zh-TW" sz="800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臺灣大學</a:t>
                      </a:r>
                      <a:r>
                        <a:rPr 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法律學</a:t>
                      </a:r>
                      <a:r>
                        <a:rPr lang="zh-TW" altLang="en-US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院</a:t>
                      </a:r>
                      <a:r>
                        <a:rPr lang="en-US" alt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5641" marR="15641" marT="10427" marB="10427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 kern="0" dirty="0">
                          <a:solidFill>
                            <a:schemeClr val="tx1"/>
                          </a:solidFill>
                          <a:effectLst/>
                        </a:rPr>
                        <a:t>Opening Remarks</a:t>
                      </a:r>
                      <a:endParaRPr lang="zh-TW" sz="10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0" dirty="0" err="1">
                          <a:solidFill>
                            <a:schemeClr val="tx1"/>
                          </a:solidFill>
                          <a:effectLst/>
                        </a:rPr>
                        <a:t>Jau</a:t>
                      </a: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</a:rPr>
                        <a:t>-yuan Hwang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(Vice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Dean, College of Law, National Taiwan </a:t>
                      </a: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University)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</a:tr>
              <a:tr h="12941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800" kern="0">
                          <a:solidFill>
                            <a:schemeClr val="tx1"/>
                          </a:solidFill>
                          <a:effectLst/>
                        </a:rPr>
                        <a:t>第一場</a:t>
                      </a:r>
                      <a:endParaRPr lang="zh-TW" sz="800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Session 1</a:t>
                      </a:r>
                      <a:endParaRPr lang="zh-TW" sz="8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13:40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800" kern="0" dirty="0">
                          <a:solidFill>
                            <a:schemeClr val="tx1"/>
                          </a:solidFill>
                          <a:effectLst/>
                        </a:rPr>
                        <a:t>│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14:30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000" b="1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美國股東訴訟之發展概況</a:t>
                      </a:r>
                      <a:endParaRPr lang="zh-TW" sz="10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altLang="zh-TW" sz="800" kern="100" dirty="0" smtClean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altLang="zh-TW" sz="800" kern="100" dirty="0" smtClean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0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主持人：柯承恩 </a:t>
                      </a:r>
                      <a:r>
                        <a:rPr lang="zh-TW" sz="1000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名譽教授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國立</a:t>
                      </a:r>
                      <a:r>
                        <a:rPr lang="zh-TW" sz="800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臺灣大學管理</a:t>
                      </a:r>
                      <a:r>
                        <a:rPr 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學院</a:t>
                      </a:r>
                      <a:r>
                        <a:rPr lang="en-US" alt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000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主講人</a:t>
                      </a:r>
                      <a:r>
                        <a:rPr lang="zh-TW" sz="10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：</a:t>
                      </a:r>
                      <a:r>
                        <a:rPr lang="en-US" sz="10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James </a:t>
                      </a: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D. Cox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標楷體" panose="03000509000000000000" pitchFamily="65" charset="-12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(Brainerd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Currie Professor of Law, School of Law, Duke </a:t>
                      </a: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University)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5641" marR="15641" marT="10427" marB="10427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 kern="0" dirty="0">
                          <a:solidFill>
                            <a:schemeClr val="tx1"/>
                          </a:solidFill>
                          <a:effectLst/>
                        </a:rPr>
                        <a:t>The Changing Landscape of Shareholder Litigation in U.S.</a:t>
                      </a:r>
                      <a:endParaRPr lang="zh-TW" sz="10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000" kern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0" dirty="0" smtClean="0">
                          <a:solidFill>
                            <a:schemeClr val="tx1"/>
                          </a:solidFill>
                          <a:effectLst/>
                        </a:rPr>
                        <a:t>Moderator: Chen-</a:t>
                      </a:r>
                      <a:r>
                        <a:rPr lang="en-US" sz="1000" kern="0" dirty="0" err="1" smtClean="0">
                          <a:solidFill>
                            <a:schemeClr val="tx1"/>
                          </a:solidFill>
                          <a:effectLst/>
                        </a:rPr>
                        <a:t>En</a:t>
                      </a:r>
                      <a:r>
                        <a:rPr lang="en-US" sz="1000" kern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000" kern="0" dirty="0" err="1">
                          <a:solidFill>
                            <a:schemeClr val="tx1"/>
                          </a:solidFill>
                          <a:effectLst/>
                        </a:rPr>
                        <a:t>Ko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(Professor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Emeritus, College of Management, National Taiwan </a:t>
                      </a: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University)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600" kern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0" dirty="0" smtClean="0">
                          <a:solidFill>
                            <a:schemeClr val="tx1"/>
                          </a:solidFill>
                          <a:effectLst/>
                        </a:rPr>
                        <a:t>Speaker</a:t>
                      </a: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</a:rPr>
                        <a:t>: </a:t>
                      </a:r>
                      <a:r>
                        <a:rPr lang="en-US" sz="1000" kern="0" dirty="0" smtClean="0">
                          <a:solidFill>
                            <a:schemeClr val="tx1"/>
                          </a:solidFill>
                          <a:effectLst/>
                        </a:rPr>
                        <a:t>James </a:t>
                      </a: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</a:rPr>
                        <a:t>D. Cox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(Brainerd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Currie Professor of Law, School of Law, Duke </a:t>
                      </a: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University)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</a:tr>
              <a:tr h="974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800" kern="0">
                          <a:solidFill>
                            <a:schemeClr val="tx1"/>
                          </a:solidFill>
                          <a:effectLst/>
                        </a:rPr>
                        <a:t>第一場</a:t>
                      </a:r>
                      <a:endParaRPr lang="zh-TW" sz="800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Session 1</a:t>
                      </a:r>
                      <a:endParaRPr lang="zh-TW" sz="8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14:30</a:t>
                      </a:r>
                      <a:endParaRPr lang="zh-TW" sz="800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800" kern="0">
                          <a:solidFill>
                            <a:schemeClr val="tx1"/>
                          </a:solidFill>
                          <a:effectLst/>
                        </a:rPr>
                        <a:t>│</a:t>
                      </a:r>
                      <a:endParaRPr lang="zh-TW" sz="800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15:10</a:t>
                      </a:r>
                      <a:endParaRPr lang="zh-TW" sz="8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000" b="1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討論與問答</a:t>
                      </a:r>
                      <a:endParaRPr lang="zh-TW" sz="10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000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與談人：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000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王文宇 教授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國立</a:t>
                      </a:r>
                      <a:r>
                        <a:rPr lang="zh-TW" sz="800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臺灣大學法律</a:t>
                      </a:r>
                      <a:r>
                        <a:rPr 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學院</a:t>
                      </a:r>
                      <a:r>
                        <a:rPr lang="en-US" alt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0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劉紹樑 </a:t>
                      </a:r>
                      <a:r>
                        <a:rPr lang="zh-TW" sz="1000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董事長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開發</a:t>
                      </a:r>
                      <a:r>
                        <a:rPr lang="zh-TW" sz="800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科技顧問</a:t>
                      </a:r>
                      <a:r>
                        <a:rPr 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股份有限公司</a:t>
                      </a:r>
                      <a:r>
                        <a:rPr lang="en-US" alt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5641" marR="15641" marT="10427" marB="10427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 kern="0" dirty="0">
                          <a:solidFill>
                            <a:schemeClr val="tx1"/>
                          </a:solidFill>
                          <a:effectLst/>
                        </a:rPr>
                        <a:t>Discussion, Q&amp;A</a:t>
                      </a:r>
                      <a:endParaRPr lang="zh-TW" sz="10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</a:rPr>
                        <a:t>Discussants: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</a:rPr>
                        <a:t>Wen-</a:t>
                      </a:r>
                      <a:r>
                        <a:rPr lang="en-US" sz="1000" kern="0" dirty="0" err="1">
                          <a:solidFill>
                            <a:schemeClr val="tx1"/>
                          </a:solidFill>
                          <a:effectLst/>
                        </a:rPr>
                        <a:t>Yeu</a:t>
                      </a: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</a:rPr>
                        <a:t> Wang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(Professor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, College of Law, National Taiwan </a:t>
                      </a: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University)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</a:rPr>
                        <a:t>Lawrence S. Liu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(Chairman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, China Venture Management, Inc</a:t>
                      </a: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.)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</a:tr>
              <a:tr h="205481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15:10</a:t>
                      </a:r>
                      <a:r>
                        <a:rPr lang="zh-TW" altLang="en-US" sz="800" kern="1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altLang="zh-TW" sz="800" kern="100" dirty="0" smtClean="0">
                          <a:solidFill>
                            <a:schemeClr val="tx1"/>
                          </a:solidFill>
                          <a:effectLst/>
                        </a:rPr>
                        <a:t>- </a:t>
                      </a: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15:40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800" b="1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茶敘</a:t>
                      </a:r>
                      <a:endParaRPr lang="zh-TW" sz="8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5641" marR="15641" marT="10427" marB="104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kern="0" dirty="0">
                          <a:solidFill>
                            <a:schemeClr val="tx1"/>
                          </a:solidFill>
                          <a:effectLst/>
                        </a:rPr>
                        <a:t>Tea Break</a:t>
                      </a:r>
                      <a:endParaRPr lang="zh-TW" sz="8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</a:tr>
              <a:tr h="14345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800" kern="0">
                          <a:solidFill>
                            <a:schemeClr val="tx1"/>
                          </a:solidFill>
                          <a:effectLst/>
                        </a:rPr>
                        <a:t>第二場</a:t>
                      </a:r>
                      <a:endParaRPr lang="zh-TW" sz="800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Session 2</a:t>
                      </a:r>
                      <a:endParaRPr lang="zh-TW" sz="8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15:40</a:t>
                      </a:r>
                      <a:endParaRPr lang="zh-TW" sz="800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800" kern="0">
                          <a:solidFill>
                            <a:schemeClr val="tx1"/>
                          </a:solidFill>
                          <a:effectLst/>
                        </a:rPr>
                        <a:t>│</a:t>
                      </a:r>
                      <a:endParaRPr lang="zh-TW" sz="800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16:30</a:t>
                      </a:r>
                      <a:endParaRPr lang="zh-TW" sz="8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000" b="1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股東行動主義、薪酬案表示意見權及股份收買請求權之擴張以回應受制之訴訟環境</a:t>
                      </a:r>
                      <a:endParaRPr lang="zh-TW" sz="10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000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主持人</a:t>
                      </a:r>
                      <a:r>
                        <a:rPr lang="zh-TW" sz="10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：劉文正 </a:t>
                      </a:r>
                      <a:r>
                        <a:rPr lang="zh-TW" sz="1000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副理事長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社團</a:t>
                      </a:r>
                      <a:r>
                        <a:rPr lang="zh-TW" sz="800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法人中華公司治理</a:t>
                      </a:r>
                      <a:r>
                        <a:rPr 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協會</a:t>
                      </a:r>
                      <a:r>
                        <a:rPr lang="en-US" alt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0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主講</a:t>
                      </a:r>
                      <a:r>
                        <a:rPr lang="zh-TW" sz="1000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人</a:t>
                      </a:r>
                      <a:r>
                        <a:rPr lang="zh-TW" sz="10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：</a:t>
                      </a:r>
                      <a:r>
                        <a:rPr lang="en-US" sz="10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Randall </a:t>
                      </a: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S. Thomas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標楷體" panose="03000509000000000000" pitchFamily="65" charset="-12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(John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S. Beasley II Professor of Law and Business; Director, Law &amp; Business Program, School of Law, Vanderbilt </a:t>
                      </a: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University)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5641" marR="15641" marT="10427" marB="10427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 kern="0" dirty="0">
                          <a:solidFill>
                            <a:schemeClr val="tx1"/>
                          </a:solidFill>
                          <a:effectLst/>
                        </a:rPr>
                        <a:t>Activism, Say on Pay and Expanding Resort to Appraisal as Responses to Constricting Litigation Environment</a:t>
                      </a:r>
                      <a:endParaRPr lang="zh-TW" sz="10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</a:rPr>
                        <a:t>Moderator: </a:t>
                      </a:r>
                      <a:r>
                        <a:rPr lang="en-US" sz="1000" kern="0" dirty="0" smtClean="0">
                          <a:solidFill>
                            <a:schemeClr val="tx1"/>
                          </a:solidFill>
                          <a:effectLst/>
                        </a:rPr>
                        <a:t>Benson </a:t>
                      </a: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</a:rPr>
                        <a:t>Liu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(Vice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Chairman, Taiwan Corporate Governance </a:t>
                      </a: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Association)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</a:rPr>
                        <a:t>Speaker</a:t>
                      </a:r>
                      <a:r>
                        <a:rPr lang="en-US" sz="1000" kern="0" dirty="0" smtClean="0">
                          <a:solidFill>
                            <a:schemeClr val="tx1"/>
                          </a:solidFill>
                          <a:effectLst/>
                        </a:rPr>
                        <a:t>: Randall </a:t>
                      </a: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</a:rPr>
                        <a:t>S. Thomas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(John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S. Beasley II Professor of Law and Business; Director, Law &amp; Business Program, School of Law, Vanderbilt </a:t>
                      </a: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University)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</a:tr>
              <a:tr h="974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800" kern="0" dirty="0">
                          <a:solidFill>
                            <a:schemeClr val="tx1"/>
                          </a:solidFill>
                          <a:effectLst/>
                        </a:rPr>
                        <a:t>第二場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Session 2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16:30</a:t>
                      </a:r>
                      <a:endParaRPr lang="zh-TW" sz="800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800" kern="0">
                          <a:solidFill>
                            <a:schemeClr val="tx1"/>
                          </a:solidFill>
                          <a:effectLst/>
                        </a:rPr>
                        <a:t>│</a:t>
                      </a:r>
                      <a:endParaRPr lang="zh-TW" sz="800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17:10</a:t>
                      </a:r>
                      <a:endParaRPr lang="zh-TW" sz="8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000" b="1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討論與問答</a:t>
                      </a:r>
                      <a:endParaRPr lang="zh-TW" sz="10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000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與談人：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000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蔡英欣 副教授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國立</a:t>
                      </a:r>
                      <a:r>
                        <a:rPr lang="zh-TW" sz="800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臺灣大學法律</a:t>
                      </a:r>
                      <a:r>
                        <a:rPr 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學院</a:t>
                      </a:r>
                      <a:r>
                        <a:rPr lang="en-US" alt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0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邵慶平 </a:t>
                      </a:r>
                      <a:r>
                        <a:rPr lang="zh-TW" sz="1000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副教授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國立</a:t>
                      </a:r>
                      <a:r>
                        <a:rPr lang="zh-TW" sz="800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臺灣大學法律</a:t>
                      </a:r>
                      <a:r>
                        <a:rPr 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學院</a:t>
                      </a:r>
                      <a:r>
                        <a:rPr lang="en-US" alt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5641" marR="15641" marT="10427" marB="10427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 kern="0" dirty="0">
                          <a:solidFill>
                            <a:schemeClr val="tx1"/>
                          </a:solidFill>
                          <a:effectLst/>
                        </a:rPr>
                        <a:t>Discussion, Q&amp;A</a:t>
                      </a:r>
                      <a:endParaRPr lang="zh-TW" sz="10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</a:rPr>
                        <a:t>Discussants: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</a:rPr>
                        <a:t>Ying-</a:t>
                      </a:r>
                      <a:r>
                        <a:rPr lang="en-US" sz="1000" kern="0" dirty="0" err="1">
                          <a:solidFill>
                            <a:schemeClr val="tx1"/>
                          </a:solidFill>
                          <a:effectLst/>
                        </a:rPr>
                        <a:t>Hsin</a:t>
                      </a: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000" kern="0" dirty="0" smtClean="0">
                          <a:solidFill>
                            <a:schemeClr val="tx1"/>
                          </a:solidFill>
                          <a:effectLst/>
                        </a:rPr>
                        <a:t>Tsai 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(Associate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Professor, College of Law, National Taiwan </a:t>
                      </a: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University)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1000" kern="0" dirty="0" err="1" smtClean="0">
                          <a:solidFill>
                            <a:schemeClr val="tx1"/>
                          </a:solidFill>
                          <a:effectLst/>
                        </a:rPr>
                        <a:t>Ching</a:t>
                      </a:r>
                      <a:r>
                        <a:rPr lang="en-US" sz="1000" kern="0" dirty="0" smtClean="0">
                          <a:solidFill>
                            <a:schemeClr val="tx1"/>
                          </a:solidFill>
                          <a:effectLst/>
                        </a:rPr>
                        <a:t>-Ping </a:t>
                      </a: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</a:rPr>
                        <a:t>Shao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(Associate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Professor, College of Law, National Taiwan </a:t>
                      </a: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University)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</a:tr>
              <a:tr h="20056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17:10</a:t>
                      </a:r>
                      <a:r>
                        <a:rPr lang="en-US" sz="800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- </a:t>
                      </a: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17:20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800" b="1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結束</a:t>
                      </a:r>
                      <a:endParaRPr lang="zh-TW" sz="8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5641" marR="15641" marT="10427" marB="104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kern="0" dirty="0">
                          <a:solidFill>
                            <a:schemeClr val="tx1"/>
                          </a:solidFill>
                          <a:effectLst/>
                        </a:rPr>
                        <a:t>Closing</a:t>
                      </a:r>
                      <a:endParaRPr lang="zh-TW" sz="8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</a:tr>
            </a:tbl>
          </a:graphicData>
        </a:graphic>
      </p:graphicFrame>
      <p:sp>
        <p:nvSpPr>
          <p:cNvPr id="4" name="文字方塊 3"/>
          <p:cNvSpPr txBox="1"/>
          <p:nvPr/>
        </p:nvSpPr>
        <p:spPr>
          <a:xfrm>
            <a:off x="657087" y="1176663"/>
            <a:ext cx="50468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時間：</a:t>
            </a:r>
            <a:r>
              <a:rPr lang="en-US" altLang="zh-TW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2014</a:t>
            </a:r>
            <a:r>
              <a:rPr lang="zh-TW" altLang="zh-TW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zh-TW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zh-TW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(</a:t>
            </a:r>
            <a:r>
              <a:rPr lang="zh-TW" altLang="zh-TW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星期四</a:t>
            </a:r>
            <a:r>
              <a:rPr lang="en-US" altLang="zh-TW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 13:30-17:20</a:t>
            </a:r>
            <a:endParaRPr lang="zh-TW" altLang="zh-TW" sz="1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Date: Dec. 3, 2014 (Thursday) </a:t>
            </a:r>
            <a:r>
              <a:rPr lang="en-US" altLang="zh-TW" sz="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13:30-17:20</a:t>
            </a:r>
            <a:r>
              <a:rPr lang="en-US" altLang="zh-TW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 </a:t>
            </a:r>
            <a:endParaRPr lang="en-US" altLang="zh-TW" sz="1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zh-TW" sz="1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地點：國立臺灣大學法律學院霖澤館一樓國際會議廳 </a:t>
            </a:r>
            <a:r>
              <a:rPr lang="en-US" altLang="zh-TW" sz="1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臺北市大安區辛亥路三段</a:t>
            </a:r>
            <a:r>
              <a:rPr lang="en-US" altLang="zh-TW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zh-TW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號</a:t>
            </a:r>
            <a:r>
              <a:rPr lang="en-US" altLang="zh-TW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zh-TW" sz="1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Venue: International Conference Hall, 1</a:t>
            </a:r>
            <a:r>
              <a:rPr lang="en-US" altLang="zh-TW" sz="800" baseline="30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st</a:t>
            </a:r>
            <a:r>
              <a:rPr lang="en-US" altLang="zh-TW" sz="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Floor, Tsai Lecture Hall, NTU College of Law</a:t>
            </a:r>
            <a:endParaRPr lang="zh-TW" altLang="zh-TW" sz="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(No.30, Sec. 3, </a:t>
            </a:r>
            <a:r>
              <a:rPr lang="en-US" altLang="zh-TW" sz="8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Xinhai</a:t>
            </a:r>
            <a:r>
              <a:rPr lang="en-US" altLang="zh-TW" sz="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Rd., </a:t>
            </a:r>
            <a:r>
              <a:rPr lang="en-US" altLang="zh-TW" sz="8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Da’an</a:t>
            </a:r>
            <a:r>
              <a:rPr lang="en-US" altLang="zh-TW" sz="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Dist., Taipei</a:t>
            </a:r>
            <a:r>
              <a:rPr lang="en-US" altLang="zh-TW" sz="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endParaRPr lang="zh-TW" altLang="zh-TW" sz="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sz="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全程</a:t>
            </a:r>
            <a:r>
              <a:rPr lang="zh-TW" altLang="zh-TW" sz="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提供中英同步</a:t>
            </a:r>
            <a:r>
              <a:rPr lang="zh-TW" altLang="zh-TW" sz="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口譯</a:t>
            </a:r>
            <a:r>
              <a:rPr lang="en-US" altLang="zh-TW" sz="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譯者</a:t>
            </a:r>
            <a:r>
              <a:rPr lang="en-US" altLang="zh-TW" sz="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(Interpreter): Steven </a:t>
            </a:r>
            <a:r>
              <a:rPr lang="en-US" altLang="zh-TW" sz="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Ling, </a:t>
            </a:r>
            <a:r>
              <a:rPr lang="en-US" altLang="zh-TW" sz="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Attorney-at-Law</a:t>
            </a:r>
            <a:endParaRPr lang="zh-TW" altLang="zh-TW" sz="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858851" y="9249988"/>
            <a:ext cx="59683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zh-TW" sz="800" dirty="0"/>
              <a:t>主辦單位：國立臺灣大學法律學院</a:t>
            </a:r>
          </a:p>
          <a:p>
            <a:pPr algn="r"/>
            <a:r>
              <a:rPr lang="en-US" altLang="zh-TW" sz="800" dirty="0"/>
              <a:t>Organized by: National Taiwan University College of Law</a:t>
            </a:r>
            <a:endParaRPr lang="zh-TW" altLang="zh-TW" sz="800" dirty="0"/>
          </a:p>
          <a:p>
            <a:pPr algn="r"/>
            <a:r>
              <a:rPr lang="zh-TW" altLang="zh-TW" sz="800" dirty="0" smtClean="0"/>
              <a:t>合辦</a:t>
            </a:r>
            <a:r>
              <a:rPr lang="zh-TW" altLang="zh-TW" sz="800" dirty="0"/>
              <a:t>單位：社團法人中華公司治理協會、財團法人證券投資人及期貨交易人保護中心、社團法人台灣法學會</a:t>
            </a:r>
          </a:p>
          <a:p>
            <a:pPr algn="r"/>
            <a:r>
              <a:rPr lang="en-US" altLang="zh-TW" sz="800" dirty="0"/>
              <a:t>Co-Organized by: Taiwan Corporate Governance Association, Securities and Futures Investors Protection Center, Taiwan Law Society.</a:t>
            </a:r>
            <a:endParaRPr lang="zh-TW" altLang="zh-TW" sz="800" dirty="0"/>
          </a:p>
          <a:p>
            <a:pPr algn="r"/>
            <a:endParaRPr lang="zh-TW" altLang="en-US" sz="800" dirty="0"/>
          </a:p>
        </p:txBody>
      </p:sp>
      <p:sp>
        <p:nvSpPr>
          <p:cNvPr id="7" name="文字方塊 6"/>
          <p:cNvSpPr txBox="1"/>
          <p:nvPr/>
        </p:nvSpPr>
        <p:spPr>
          <a:xfrm>
            <a:off x="771387" y="8947593"/>
            <a:ext cx="4377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" dirty="0" smtClean="0"/>
              <a:t>線</a:t>
            </a:r>
            <a:r>
              <a:rPr lang="zh-TW" altLang="en-US" sz="800" dirty="0"/>
              <a:t>上</a:t>
            </a:r>
            <a:r>
              <a:rPr lang="zh-TW" altLang="en-US" sz="800" dirty="0" smtClean="0"/>
              <a:t>報名網址</a:t>
            </a:r>
            <a:r>
              <a:rPr lang="en-US" altLang="zh-TW" sz="800" dirty="0" smtClean="0"/>
              <a:t>(Registration Website)</a:t>
            </a:r>
            <a:r>
              <a:rPr lang="zh-TW" altLang="en-US" sz="800" dirty="0" smtClean="0"/>
              <a:t>：</a:t>
            </a:r>
            <a:r>
              <a:rPr lang="en-US" altLang="zh-TW" sz="800" dirty="0">
                <a:hlinkClick r:id="rId2"/>
              </a:rPr>
              <a:t>http://</a:t>
            </a:r>
            <a:r>
              <a:rPr lang="en-US" altLang="zh-TW" sz="800" dirty="0" smtClean="0">
                <a:hlinkClick r:id="rId2"/>
              </a:rPr>
              <a:t>www.taiwanlawsociety.org.tw</a:t>
            </a:r>
            <a:endParaRPr lang="en-US" altLang="zh-TW" sz="800" dirty="0" smtClean="0"/>
          </a:p>
          <a:p>
            <a:r>
              <a:rPr lang="zh-TW" altLang="en-US" sz="800" dirty="0"/>
              <a:t>報名</a:t>
            </a:r>
            <a:r>
              <a:rPr lang="zh-TW" altLang="en-US" sz="800" dirty="0" smtClean="0"/>
              <a:t>聯絡人</a:t>
            </a:r>
            <a:r>
              <a:rPr lang="en-US" altLang="zh-TW" sz="800" dirty="0" smtClean="0"/>
              <a:t>(Registration Affairs)</a:t>
            </a:r>
            <a:r>
              <a:rPr lang="zh-TW" altLang="en-US" sz="800" dirty="0" smtClean="0"/>
              <a:t>：</a:t>
            </a:r>
            <a:r>
              <a:rPr lang="zh-TW" altLang="en-US" sz="800" dirty="0"/>
              <a:t>台灣法學</a:t>
            </a:r>
            <a:r>
              <a:rPr lang="zh-TW" altLang="en-US" sz="800" dirty="0" smtClean="0"/>
              <a:t>會</a:t>
            </a:r>
            <a:r>
              <a:rPr lang="en-US" altLang="zh-TW" sz="800" dirty="0" smtClean="0"/>
              <a:t>(Taiwan Law Society),</a:t>
            </a:r>
            <a:r>
              <a:rPr lang="zh-TW" altLang="en-US" sz="800" dirty="0" smtClean="0"/>
              <a:t>  </a:t>
            </a:r>
            <a:r>
              <a:rPr lang="zh-TW" altLang="en-US" sz="800" dirty="0"/>
              <a:t>彭</a:t>
            </a:r>
            <a:r>
              <a:rPr lang="zh-TW" altLang="en-US" sz="800" dirty="0" smtClean="0"/>
              <a:t>秘書 </a:t>
            </a:r>
            <a:r>
              <a:rPr lang="en-US" altLang="zh-TW" sz="800" dirty="0" smtClean="0"/>
              <a:t>02-23313069</a:t>
            </a:r>
            <a:endParaRPr lang="zh-TW" altLang="en-US" sz="800" dirty="0" smtClean="0"/>
          </a:p>
          <a:p>
            <a:r>
              <a:rPr lang="zh-TW" altLang="en-US" sz="800" dirty="0" smtClean="0"/>
              <a:t>事務聯絡人</a:t>
            </a:r>
            <a:r>
              <a:rPr lang="en-US" altLang="zh-TW" sz="800" dirty="0" smtClean="0"/>
              <a:t>(Administrative Affairs)</a:t>
            </a:r>
            <a:r>
              <a:rPr lang="zh-TW" altLang="en-US" sz="800" dirty="0" smtClean="0"/>
              <a:t>：台大法</a:t>
            </a:r>
            <a:r>
              <a:rPr lang="zh-TW" altLang="en-US" sz="800" dirty="0"/>
              <a:t>律</a:t>
            </a:r>
            <a:r>
              <a:rPr lang="zh-TW" altLang="en-US" sz="800" dirty="0" smtClean="0"/>
              <a:t>學院 </a:t>
            </a:r>
            <a:r>
              <a:rPr lang="en-US" altLang="zh-TW" sz="800" dirty="0" smtClean="0"/>
              <a:t>(NTU</a:t>
            </a:r>
            <a:r>
              <a:rPr lang="zh-TW" altLang="en-US" sz="800" dirty="0" smtClean="0"/>
              <a:t> </a:t>
            </a:r>
            <a:r>
              <a:rPr lang="en-US" altLang="zh-TW" sz="800" dirty="0" smtClean="0"/>
              <a:t>College of Law), </a:t>
            </a:r>
            <a:r>
              <a:rPr lang="zh-TW" altLang="en-US" sz="800" dirty="0" smtClean="0"/>
              <a:t>陳同學 </a:t>
            </a:r>
            <a:r>
              <a:rPr lang="en-US" altLang="zh-TW" sz="800" dirty="0" smtClean="0"/>
              <a:t>0933-938448</a:t>
            </a:r>
            <a:endParaRPr lang="en-US" altLang="zh-TW" sz="800" dirty="0"/>
          </a:p>
        </p:txBody>
      </p:sp>
    </p:spTree>
    <p:extLst>
      <p:ext uri="{BB962C8B-B14F-4D97-AF65-F5344CB8AC3E}">
        <p14:creationId xmlns:p14="http://schemas.microsoft.com/office/powerpoint/2010/main" xmlns="" val="163124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機器人">
  <a:themeElements>
    <a:clrScheme name="黃色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機器人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機器人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TM03457496[[fn=視差]]</Template>
  <TotalTime>289</TotalTime>
  <Words>353</Words>
  <Application>Microsoft Office PowerPoint</Application>
  <PresentationFormat>A4 紙張 (210x297 公釐)</PresentationFormat>
  <Paragraphs>122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1_機器人</vt:lpstr>
      <vt:lpstr>公司治理國際學術研討會 抑制代理成本、機構投資人之角色及實體法弱化之效應 Curbing Agency Costs in the U.S. After Dodd-Frank, Institutional Ownership,  and Weakening of Substantive Law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陳佳妤</dc:creator>
  <cp:lastModifiedBy>user</cp:lastModifiedBy>
  <cp:revision>66</cp:revision>
  <dcterms:created xsi:type="dcterms:W3CDTF">2014-11-27T13:12:54Z</dcterms:created>
  <dcterms:modified xsi:type="dcterms:W3CDTF">2014-11-28T03:10:46Z</dcterms:modified>
</cp:coreProperties>
</file>