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1" r:id="rId1"/>
  </p:sldMasterIdLst>
  <p:sldIdLst>
    <p:sldId id="257" r:id="rId2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20" d="100"/>
          <a:sy n="120" d="100"/>
        </p:scale>
        <p:origin x="-1026" y="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52400" y="1"/>
            <a:ext cx="2833688" cy="9906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4755" y="1320802"/>
            <a:ext cx="5210345" cy="5038606"/>
          </a:xfrm>
        </p:spPr>
        <p:txBody>
          <a:bodyPr anchor="b">
            <a:normAutofit/>
          </a:bodyPr>
          <a:lstStyle>
            <a:lvl1pPr algn="r">
              <a:defRPr sz="405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3179" y="6359407"/>
            <a:ext cx="4321922" cy="1970989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94330" y="8836153"/>
            <a:ext cx="643105" cy="527403"/>
          </a:xfrm>
        </p:spPr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7800" y="8836153"/>
            <a:ext cx="2707079" cy="527403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6490" y="8836153"/>
            <a:ext cx="308610" cy="527403"/>
          </a:xfrm>
        </p:spPr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152400" y="5448300"/>
            <a:ext cx="271463" cy="130705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420291" y="5585884"/>
            <a:ext cx="46435" cy="116947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xmlns="" val="228003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3" y="6836360"/>
            <a:ext cx="5636993" cy="818622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42482" y="1346384"/>
            <a:ext cx="4628299" cy="4571632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5143" y="7654982"/>
            <a:ext cx="5636993" cy="713140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39623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990600"/>
            <a:ext cx="5636993" cy="4402667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273800"/>
            <a:ext cx="5636994" cy="20912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54440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27066" y="1246589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9148" y="4072465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056" y="990602"/>
            <a:ext cx="5230586" cy="3962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8676" y="4952999"/>
            <a:ext cx="4973346" cy="550333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273800"/>
            <a:ext cx="5636993" cy="20912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33273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4779061"/>
            <a:ext cx="5636992" cy="2121600"/>
          </a:xfrm>
        </p:spPr>
        <p:txBody>
          <a:bodyPr anchor="b">
            <a:normAutofit/>
          </a:bodyPr>
          <a:lstStyle>
            <a:lvl1pPr algn="r">
              <a:defRPr sz="2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900661"/>
            <a:ext cx="5636993" cy="12428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16815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27066" y="1246589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9148" y="4072465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056" y="990602"/>
            <a:ext cx="5230586" cy="3962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5144" y="5613400"/>
            <a:ext cx="5636993" cy="1284111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897511"/>
            <a:ext cx="5636993" cy="1467556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46468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990602"/>
            <a:ext cx="5636993" cy="393946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5143" y="5063067"/>
            <a:ext cx="5636994" cy="121073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273800"/>
            <a:ext cx="5636994" cy="20912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94844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16750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76045" y="990600"/>
            <a:ext cx="996092" cy="737446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5143" y="990600"/>
            <a:ext cx="4512280" cy="7374467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887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660402"/>
            <a:ext cx="5778500" cy="28617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3852333"/>
            <a:ext cx="5778500" cy="4814068"/>
          </a:xfrm>
        </p:spPr>
        <p:txBody>
          <a:bodyPr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08247" y="8822917"/>
            <a:ext cx="643105" cy="527403"/>
          </a:xfrm>
        </p:spPr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79486" y="8822917"/>
            <a:ext cx="3985888" cy="527403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4226" y="8822917"/>
            <a:ext cx="320875" cy="527403"/>
          </a:xfrm>
        </p:spPr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9905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47" y="3852331"/>
            <a:ext cx="5024854" cy="3408991"/>
          </a:xfrm>
        </p:spPr>
        <p:txBody>
          <a:bodyPr anchor="b"/>
          <a:lstStyle>
            <a:lvl1pPr algn="r">
              <a:defRPr sz="3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248" y="7261323"/>
            <a:ext cx="5024852" cy="12428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4988" y="8834324"/>
            <a:ext cx="310112" cy="527403"/>
          </a:xfrm>
        </p:spPr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2787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990602"/>
            <a:ext cx="5778500" cy="253153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6600" y="3852334"/>
            <a:ext cx="2804922" cy="486586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0178" y="3852334"/>
            <a:ext cx="2804922" cy="483430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4484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7111" y="3840103"/>
            <a:ext cx="2592218" cy="832378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5142" y="4817708"/>
            <a:ext cx="2754186" cy="3849819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71282" y="3852334"/>
            <a:ext cx="2600855" cy="832378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7950" y="4817708"/>
            <a:ext cx="2754186" cy="3849819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3594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3608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83491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3" y="2311400"/>
            <a:ext cx="1996901" cy="19812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0665" y="990601"/>
            <a:ext cx="3511472" cy="7374468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5143" y="4292600"/>
            <a:ext cx="1996901" cy="26416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96362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250" y="2531532"/>
            <a:ext cx="3053009" cy="19812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3122" y="1320800"/>
            <a:ext cx="1846028" cy="6604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4250" y="4512732"/>
            <a:ext cx="3053009" cy="26416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0637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1"/>
            <a:ext cx="1599010" cy="9906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6600" y="660402"/>
            <a:ext cx="5778500" cy="28617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3852334"/>
            <a:ext cx="5778500" cy="48489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9010" y="8834324"/>
            <a:ext cx="64310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044B884-84B2-480F-A73D-4E513CD5B930}" type="datetimeFigureOut">
              <a:rPr lang="zh-TW" altLang="en-US" smtClean="0"/>
              <a:pPr/>
              <a:t>2014/11/28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0248" y="8834324"/>
            <a:ext cx="398588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4988" y="8834324"/>
            <a:ext cx="31011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857A75E-88F1-4FB3-8B95-07D484A5138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499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  <p:sldLayoutId id="2147484103" r:id="rId12"/>
    <p:sldLayoutId id="2147484104" r:id="rId13"/>
    <p:sldLayoutId id="2147484105" r:id="rId14"/>
    <p:sldLayoutId id="2147484106" r:id="rId15"/>
    <p:sldLayoutId id="2147484107" r:id="rId16"/>
    <p:sldLayoutId id="2147484108" r:id="rId17"/>
  </p:sldLayoutIdLst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iwanlawsociety.org.tw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9696" y="120474"/>
            <a:ext cx="6088324" cy="1153690"/>
          </a:xfrm>
        </p:spPr>
        <p:txBody>
          <a:bodyPr>
            <a:noAutofit/>
          </a:bodyPr>
          <a:lstStyle/>
          <a:p>
            <a:pPr algn="r"/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美國證券訴訟實證研究國際研討會</a:t>
            </a:r>
            <a:r>
              <a:rPr lang="zh-TW" altLang="zh-TW" sz="1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zh-TW" sz="1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1200" b="1" dirty="0" smtClean="0"/>
              <a:t>The Empirical Footprints of Private and Public Enforcement of the U.S. Securities Laws and the Dawning Era of Causation in Such Enforcement</a:t>
            </a:r>
            <a:r>
              <a:rPr lang="zh-TW" altLang="zh-TW" sz="1200" dirty="0" smtClean="0"/>
              <a:t/>
            </a:r>
            <a:br>
              <a:rPr lang="zh-TW" altLang="zh-TW" sz="1200" dirty="0" smtClean="0"/>
            </a:br>
            <a:r>
              <a:rPr lang="zh-TW" altLang="zh-TW" sz="1200" dirty="0"/>
              <a:t/>
            </a:r>
            <a:br>
              <a:rPr lang="zh-TW" altLang="zh-TW" sz="1200" dirty="0"/>
            </a:br>
            <a:endParaRPr lang="zh-TW" altLang="en-US" sz="1200" dirty="0"/>
          </a:p>
        </p:txBody>
      </p:sp>
      <p:graphicFrame>
        <p:nvGraphicFramePr>
          <p:cNvPr id="12" name="內容版面配置區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9986579"/>
              </p:ext>
            </p:extLst>
          </p:nvPr>
        </p:nvGraphicFramePr>
        <p:xfrm>
          <a:off x="694726" y="2344431"/>
          <a:ext cx="6093726" cy="64808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9968"/>
                <a:gridCol w="343018"/>
                <a:gridCol w="2463417"/>
                <a:gridCol w="2777323"/>
              </a:tblGrid>
              <a:tr h="13814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0" dirty="0">
                          <a:solidFill>
                            <a:schemeClr val="tx1"/>
                          </a:solidFill>
                          <a:effectLst/>
                        </a:rPr>
                        <a:t>日期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 Date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2014</a:t>
                      </a: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</a:rPr>
                        <a:t>年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</a:rPr>
                        <a:t>月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</a:rPr>
                        <a:t>日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</a:rPr>
                        <a:t>三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163" marR="15163" marT="10108" marB="1010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December 3, 2014 (Wed)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163" marR="15163" marT="10108" marB="10108" anchor="ctr">
                    <a:noFill/>
                  </a:tcPr>
                </a:tc>
              </a:tr>
              <a:tr h="237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0" dirty="0">
                          <a:solidFill>
                            <a:schemeClr val="tx1"/>
                          </a:solidFill>
                          <a:effectLst/>
                        </a:rPr>
                        <a:t>場次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Session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0" dirty="0">
                          <a:solidFill>
                            <a:schemeClr val="tx1"/>
                          </a:solidFill>
                          <a:effectLst/>
                        </a:rPr>
                        <a:t>時間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Time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0" dirty="0">
                          <a:solidFill>
                            <a:schemeClr val="tx1"/>
                          </a:solidFill>
                          <a:effectLst/>
                        </a:rPr>
                        <a:t>主題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zh-TW" sz="800" kern="0" dirty="0">
                          <a:solidFill>
                            <a:schemeClr val="tx1"/>
                          </a:solidFill>
                          <a:effectLst/>
                        </a:rPr>
                        <a:t>主持人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zh-TW" sz="800" kern="0" dirty="0">
                          <a:solidFill>
                            <a:schemeClr val="tx1"/>
                          </a:solidFill>
                          <a:effectLst/>
                        </a:rPr>
                        <a:t>主講人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zh-TW" sz="800" kern="0" dirty="0">
                          <a:solidFill>
                            <a:schemeClr val="tx1"/>
                          </a:solidFill>
                          <a:effectLst/>
                        </a:rPr>
                        <a:t>與談人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163" marR="15163" marT="10108" marB="1010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Topic/Moderator/ Speaker/Discussant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163" marR="15163" marT="10108" marB="10108" anchor="ctr">
                    <a:noFill/>
                  </a:tcPr>
                </a:tc>
              </a:tr>
              <a:tr h="8911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0" dirty="0">
                          <a:solidFill>
                            <a:schemeClr val="tx1"/>
                          </a:solidFill>
                          <a:effectLst/>
                        </a:rPr>
                        <a:t>開幕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Opening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13:30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0">
                          <a:solidFill>
                            <a:schemeClr val="tx1"/>
                          </a:solidFill>
                          <a:effectLst/>
                        </a:rPr>
                        <a:t>│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13:50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0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開幕致詞</a:t>
                      </a:r>
                      <a:endParaRPr lang="zh-TW" sz="10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呂東英 </a:t>
                      </a:r>
                      <a:r>
                        <a:rPr lang="zh-TW" sz="10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理事長</a:t>
                      </a:r>
                      <a:r>
                        <a:rPr lang="en-US" altLang="zh-TW" sz="10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社團</a:t>
                      </a:r>
                      <a:r>
                        <a:rPr lang="zh-TW" sz="8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法人中華公司治理</a:t>
                      </a:r>
                      <a:r>
                        <a:rPr 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協會</a:t>
                      </a:r>
                      <a:r>
                        <a:rPr lang="en-US" alt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0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邱欽庭 董事長</a:t>
                      </a:r>
                      <a:r>
                        <a:rPr lang="en-US" altLang="zh-TW" sz="10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財團法人</a:t>
                      </a:r>
                      <a:r>
                        <a:rPr lang="zh-TW" sz="8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證券投資人及期貨交易人保護</a:t>
                      </a:r>
                      <a:r>
                        <a:rPr 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中心</a:t>
                      </a:r>
                      <a:r>
                        <a:rPr lang="en-US" alt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163" marR="15163" marT="10108" marB="10108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chemeClr val="tx1"/>
                          </a:solidFill>
                          <a:effectLst/>
                        </a:rPr>
                        <a:t>Opening Remarks</a:t>
                      </a:r>
                      <a:endParaRPr lang="zh-TW" sz="10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100" dirty="0" err="1">
                          <a:solidFill>
                            <a:schemeClr val="tx1"/>
                          </a:solidFill>
                          <a:effectLst/>
                        </a:rPr>
                        <a:t>Daung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-Yen </a:t>
                      </a:r>
                      <a:r>
                        <a:rPr lang="en-US" sz="1000" kern="100" dirty="0" smtClean="0">
                          <a:solidFill>
                            <a:schemeClr val="tx1"/>
                          </a:solidFill>
                          <a:effectLst/>
                        </a:rPr>
                        <a:t>Lu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Chairman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, Taiwan Corporate Governance 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Association)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0" dirty="0" smtClean="0">
                          <a:solidFill>
                            <a:schemeClr val="tx1"/>
                          </a:solidFill>
                          <a:effectLst/>
                        </a:rPr>
                        <a:t>Chin-Ting Chiu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(Chairman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, Securities and Futures Investors Protection 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Center)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163" marR="15163" marT="10108" marB="10108">
                    <a:noFill/>
                  </a:tcPr>
                </a:tc>
              </a:tr>
              <a:tr h="11259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0">
                          <a:solidFill>
                            <a:schemeClr val="tx1"/>
                          </a:solidFill>
                          <a:effectLst/>
                        </a:rPr>
                        <a:t>第一場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Session 1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13:50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0">
                          <a:solidFill>
                            <a:schemeClr val="tx1"/>
                          </a:solidFill>
                          <a:effectLst/>
                        </a:rPr>
                        <a:t>│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14:40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0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美國</a:t>
                      </a:r>
                      <a:r>
                        <a:rPr lang="zh-TW" sz="10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證券法上因果關係之發展</a:t>
                      </a:r>
                      <a:endParaRPr lang="zh-TW" sz="10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0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主持人：林仁光 教授</a:t>
                      </a:r>
                      <a:r>
                        <a:rPr lang="en-US" altLang="zh-TW" sz="10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sz="8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臺灣大學法律</a:t>
                      </a:r>
                      <a:r>
                        <a:rPr 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學院</a:t>
                      </a:r>
                      <a:r>
                        <a:rPr lang="en-US" alt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0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主講</a:t>
                      </a: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  <a:r>
                        <a:rPr lang="zh-TW" sz="10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r>
                        <a:rPr lang="en-US" sz="10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James 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D. </a:t>
                      </a:r>
                      <a:r>
                        <a:rPr lang="en-US" sz="10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Cox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(Brainerd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Currie Professor of Law, School of Law, Duke 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University)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163" marR="15163" marT="10108" marB="10108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b="1" kern="0" dirty="0" smtClean="0">
                          <a:solidFill>
                            <a:schemeClr val="tx1"/>
                          </a:solidFill>
                          <a:effectLst/>
                        </a:rPr>
                        <a:t>The </a:t>
                      </a:r>
                      <a:r>
                        <a:rPr lang="en-US" sz="1000" b="1" kern="0" dirty="0">
                          <a:solidFill>
                            <a:schemeClr val="tx1"/>
                          </a:solidFill>
                          <a:effectLst/>
                        </a:rPr>
                        <a:t>Evolution of Causation in U.S. Securities </a:t>
                      </a:r>
                      <a:r>
                        <a:rPr lang="en-US" sz="1000" b="1" kern="0" dirty="0" smtClean="0">
                          <a:solidFill>
                            <a:schemeClr val="tx1"/>
                          </a:solidFill>
                          <a:effectLst/>
                        </a:rPr>
                        <a:t>Law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800" kern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0" dirty="0" smtClean="0">
                          <a:solidFill>
                            <a:schemeClr val="tx1"/>
                          </a:solidFill>
                          <a:effectLst/>
                        </a:rPr>
                        <a:t>Moderator: Andrew 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Jen-Guan Lin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(Professor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, College of Law, National Taiwan University 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0" dirty="0" smtClean="0">
                          <a:solidFill>
                            <a:schemeClr val="tx1"/>
                          </a:solidFill>
                          <a:effectLst/>
                        </a:rPr>
                        <a:t>Speaker: James 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D. Cox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(Brainerd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Currie Professor of Law, School of Law, Duke 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University)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163" marR="15163" marT="10108" marB="10108">
                    <a:noFill/>
                  </a:tcPr>
                </a:tc>
              </a:tr>
              <a:tr h="1204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0">
                          <a:solidFill>
                            <a:schemeClr val="tx1"/>
                          </a:solidFill>
                          <a:effectLst/>
                        </a:rPr>
                        <a:t>第一場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Session 1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14:40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0">
                          <a:solidFill>
                            <a:schemeClr val="tx1"/>
                          </a:solidFill>
                          <a:effectLst/>
                        </a:rPr>
                        <a:t>│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15:20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0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討論</a:t>
                      </a:r>
                      <a:r>
                        <a:rPr lang="zh-TW" sz="10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與問答</a:t>
                      </a:r>
                      <a:endParaRPr lang="zh-TW" sz="10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zh-TW" sz="800" kern="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0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與</a:t>
                      </a: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談人：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0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曾宛如 教授</a:t>
                      </a:r>
                      <a:endParaRPr lang="zh-TW" sz="1000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sz="8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臺灣大學法律</a:t>
                      </a:r>
                      <a:r>
                        <a:rPr 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學院</a:t>
                      </a:r>
                      <a:r>
                        <a:rPr lang="en-US" alt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0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林俊宏 </a:t>
                      </a: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副處長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財團法人</a:t>
                      </a:r>
                      <a:r>
                        <a:rPr lang="zh-TW" sz="8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證券投資人及期貨交易人保護</a:t>
                      </a:r>
                      <a:r>
                        <a:rPr 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中心</a:t>
                      </a:r>
                      <a:endParaRPr lang="en-US" altLang="zh-TW" sz="800" kern="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法律服務處</a:t>
                      </a:r>
                      <a:r>
                        <a:rPr lang="en-US" alt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163" marR="15163" marT="10108" marB="10108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b="1" kern="0" dirty="0" smtClean="0">
                          <a:solidFill>
                            <a:schemeClr val="tx1"/>
                          </a:solidFill>
                          <a:effectLst/>
                        </a:rPr>
                        <a:t>Discussion</a:t>
                      </a:r>
                      <a:r>
                        <a:rPr lang="en-US" sz="1000" b="1" kern="0" dirty="0">
                          <a:solidFill>
                            <a:schemeClr val="tx1"/>
                          </a:solidFill>
                          <a:effectLst/>
                        </a:rPr>
                        <a:t>, Q&amp;A</a:t>
                      </a:r>
                      <a:endParaRPr lang="zh-TW" sz="10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Discussants: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Wang-</a:t>
                      </a:r>
                      <a:r>
                        <a:rPr lang="en-US" sz="1000" kern="0" dirty="0" err="1">
                          <a:solidFill>
                            <a:schemeClr val="tx1"/>
                          </a:solidFill>
                          <a:effectLst/>
                        </a:rPr>
                        <a:t>Ruu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 Tseng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(Professor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, College of Law, National Taiwan 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University)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0" dirty="0" smtClean="0">
                          <a:solidFill>
                            <a:schemeClr val="tx1"/>
                          </a:solidFill>
                          <a:effectLst/>
                        </a:rPr>
                        <a:t>Victor 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Lin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(Deputy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Director, Legal Affairs Department, Securities and Futures Investors Protection 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Center)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163" marR="15163" marT="10108" marB="10108">
                    <a:noFill/>
                  </a:tcPr>
                </a:tc>
              </a:tr>
              <a:tr h="20056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15:20 </a:t>
                      </a:r>
                      <a:r>
                        <a:rPr lang="en-US" sz="800" kern="100" dirty="0" smtClean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15:40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茶敘</a:t>
                      </a:r>
                      <a:endParaRPr lang="zh-TW" sz="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163" marR="15163" marT="10108" marB="1010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kern="0" dirty="0">
                          <a:solidFill>
                            <a:schemeClr val="tx1"/>
                          </a:solidFill>
                          <a:effectLst/>
                        </a:rPr>
                        <a:t>Tea Break</a:t>
                      </a:r>
                      <a:endParaRPr lang="zh-TW" sz="8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163" marR="15163" marT="10108" marB="10108" anchor="ctr">
                    <a:noFill/>
                  </a:tcPr>
                </a:tc>
              </a:tr>
              <a:tr h="1365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0">
                          <a:solidFill>
                            <a:schemeClr val="tx1"/>
                          </a:solidFill>
                          <a:effectLst/>
                        </a:rPr>
                        <a:t>第二場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Session 2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15:40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0">
                          <a:solidFill>
                            <a:schemeClr val="tx1"/>
                          </a:solidFill>
                          <a:effectLst/>
                        </a:rPr>
                        <a:t>│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16:30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0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美國</a:t>
                      </a:r>
                      <a:r>
                        <a:rPr lang="zh-TW" sz="10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證券集團訴訟與證券交易委員會執行程序實證研究</a:t>
                      </a:r>
                      <a:endParaRPr lang="zh-TW" sz="10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主持人</a:t>
                      </a:r>
                      <a:r>
                        <a:rPr lang="zh-TW" sz="10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：何</a:t>
                      </a: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曜琛 院長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中國</a:t>
                      </a:r>
                      <a:r>
                        <a:rPr lang="zh-TW" sz="8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文化大學</a:t>
                      </a:r>
                      <a:r>
                        <a:rPr 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法學院</a:t>
                      </a:r>
                      <a:r>
                        <a:rPr lang="en-US" alt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0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主講</a:t>
                      </a: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  <a:r>
                        <a:rPr lang="zh-TW" sz="10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r>
                        <a:rPr lang="en-US" sz="10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Randall 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S. Thomas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(John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S. Beasley II Professor of Law and Business; Director, Law &amp; Business Program, School of Law, Vanderbilt 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University)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163" marR="15163" marT="10108" marB="10108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b="1" kern="0" dirty="0" smtClean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en-US" sz="1000" b="1" kern="0" dirty="0">
                          <a:solidFill>
                            <a:schemeClr val="tx1"/>
                          </a:solidFill>
                          <a:effectLst/>
                        </a:rPr>
                        <a:t>Review of Empirical Study of U.S. Securities Class Actions and SEC Enforcement</a:t>
                      </a:r>
                      <a:endParaRPr lang="zh-TW" sz="10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Moderator</a:t>
                      </a:r>
                      <a:r>
                        <a:rPr lang="en-US" sz="1000" kern="0" dirty="0" smtClean="0">
                          <a:solidFill>
                            <a:schemeClr val="tx1"/>
                          </a:solidFill>
                          <a:effectLst/>
                        </a:rPr>
                        <a:t>: Spenser 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Y. Ho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(Dean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, College of Law, Chinese Culture 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University)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Speaker</a:t>
                      </a:r>
                      <a:r>
                        <a:rPr lang="en-US" sz="1000" kern="0" dirty="0" smtClean="0">
                          <a:solidFill>
                            <a:schemeClr val="tx1"/>
                          </a:solidFill>
                          <a:effectLst/>
                        </a:rPr>
                        <a:t>: Randall 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S. Thomas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(John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S. Beasley II Professor of Law and Business; Director, Law &amp; Business Program, School of Law, Vanderbilt 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University)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163" marR="15163" marT="10108" marB="10108">
                    <a:noFill/>
                  </a:tcPr>
                </a:tc>
              </a:tr>
              <a:tr h="10861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0">
                          <a:solidFill>
                            <a:schemeClr val="tx1"/>
                          </a:solidFill>
                          <a:effectLst/>
                        </a:rPr>
                        <a:t>第二場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Session 2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16:30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kern="0">
                          <a:solidFill>
                            <a:schemeClr val="tx1"/>
                          </a:solidFill>
                          <a:effectLst/>
                        </a:rPr>
                        <a:t>│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17:10</a:t>
                      </a:r>
                      <a:endParaRPr lang="zh-TW" sz="8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0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討論</a:t>
                      </a:r>
                      <a:r>
                        <a:rPr lang="zh-TW" sz="10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與問答</a:t>
                      </a:r>
                      <a:endParaRPr lang="zh-TW" sz="10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與談人：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黃銘傑 教授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</a:t>
                      </a:r>
                      <a:r>
                        <a:rPr lang="zh-TW" sz="8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臺灣大學法律</a:t>
                      </a:r>
                      <a:r>
                        <a:rPr 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學院</a:t>
                      </a:r>
                      <a:r>
                        <a:rPr lang="en-US" alt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0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劉紹樑 </a:t>
                      </a:r>
                      <a:r>
                        <a:rPr lang="zh-TW" sz="10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董事長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開發</a:t>
                      </a:r>
                      <a:r>
                        <a:rPr lang="zh-TW" sz="800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科技顧問</a:t>
                      </a:r>
                      <a:r>
                        <a:rPr 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股份有限公司</a:t>
                      </a:r>
                      <a:r>
                        <a:rPr lang="en-US" altLang="zh-TW" sz="800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163" marR="15163" marT="10108" marB="10108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b="1" kern="0" dirty="0" smtClean="0">
                          <a:solidFill>
                            <a:schemeClr val="tx1"/>
                          </a:solidFill>
                          <a:effectLst/>
                        </a:rPr>
                        <a:t>Discussion</a:t>
                      </a:r>
                      <a:r>
                        <a:rPr lang="en-US" sz="1000" b="1" kern="0" dirty="0">
                          <a:solidFill>
                            <a:schemeClr val="tx1"/>
                          </a:solidFill>
                          <a:effectLst/>
                        </a:rPr>
                        <a:t>, Q&amp;A</a:t>
                      </a:r>
                      <a:endParaRPr lang="zh-TW" sz="1000" b="1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Discussants: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Ming-</a:t>
                      </a:r>
                      <a:r>
                        <a:rPr lang="en-US" sz="1000" kern="0" dirty="0" err="1">
                          <a:solidFill>
                            <a:schemeClr val="tx1"/>
                          </a:solidFill>
                          <a:effectLst/>
                        </a:rPr>
                        <a:t>Jye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 Huang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(Professor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, College of Law, National Taiwan 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University)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0" dirty="0" smtClean="0">
                          <a:solidFill>
                            <a:schemeClr val="tx1"/>
                          </a:solidFill>
                          <a:effectLst/>
                        </a:rPr>
                        <a:t>Lawrence </a:t>
                      </a:r>
                      <a:r>
                        <a:rPr lang="en-US" sz="1000" kern="0" dirty="0">
                          <a:solidFill>
                            <a:schemeClr val="tx1"/>
                          </a:solidFill>
                          <a:effectLst/>
                        </a:rPr>
                        <a:t>S. Liu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(Chairman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, China Venture Management, Inc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.)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163" marR="15163" marT="10108" marB="10108">
                    <a:noFill/>
                  </a:tcPr>
                </a:tc>
              </a:tr>
              <a:tr h="19061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17:10-17:20</a:t>
                      </a: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8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結束</a:t>
                      </a:r>
                      <a:endParaRPr lang="zh-TW" sz="8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163" marR="15163" marT="10108" marB="1010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kern="0" dirty="0">
                          <a:solidFill>
                            <a:schemeClr val="tx1"/>
                          </a:solidFill>
                          <a:effectLst/>
                        </a:rPr>
                        <a:t>Closing</a:t>
                      </a:r>
                      <a:endParaRPr lang="zh-TW" sz="8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5163" marR="15163" marT="10108" marB="10108" anchor="ctr">
                    <a:noFill/>
                  </a:tcPr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679736" y="1003424"/>
            <a:ext cx="49029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</a:t>
            </a: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2014</a:t>
            </a:r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 </a:t>
            </a: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星期三</a:t>
            </a: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13:30-17:20</a:t>
            </a:r>
          </a:p>
          <a:p>
            <a:r>
              <a:rPr lang="en-US" altLang="zh-TW" sz="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Date: Dec. 3, 2014 (Wednesday) </a:t>
            </a:r>
            <a:r>
              <a:rPr lang="en-US" altLang="zh-TW" sz="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13:30-17:20</a:t>
            </a:r>
          </a:p>
          <a:p>
            <a:endParaRPr lang="en-US" altLang="zh-TW" sz="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1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地點：國立臺灣大學法律學院霖澤館一樓國際會議廳</a:t>
            </a:r>
            <a:r>
              <a:rPr lang="en-US" altLang="zh-TW" sz="1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zh-TW" sz="1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臺北市大安區辛亥路三段</a:t>
            </a:r>
            <a:r>
              <a:rPr lang="en-US" altLang="zh-TW" sz="1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zh-TW" sz="1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r>
              <a:rPr lang="en-US" altLang="zh-TW" sz="1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1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zh-TW" sz="1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Venue: International Conference Hall, 1</a:t>
            </a:r>
            <a:r>
              <a:rPr lang="en-US" altLang="zh-TW" sz="800" baseline="30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st</a:t>
            </a:r>
            <a:r>
              <a:rPr lang="en-US" altLang="zh-TW" sz="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Floor, Tsai Lecture Hall, NTU College of Law </a:t>
            </a:r>
          </a:p>
          <a:p>
            <a:r>
              <a:rPr lang="en-US" altLang="zh-TW" sz="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(No.30, Sec. 3, </a:t>
            </a:r>
            <a:r>
              <a:rPr lang="en-US" altLang="zh-TW" sz="8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Xinhai</a:t>
            </a:r>
            <a:r>
              <a:rPr lang="en-US" altLang="zh-TW" sz="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Rd., </a:t>
            </a:r>
            <a:r>
              <a:rPr lang="en-US" altLang="zh-TW" sz="8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Da’an</a:t>
            </a:r>
            <a:r>
              <a:rPr lang="en-US" altLang="zh-TW" sz="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Dist., Taipei) </a:t>
            </a:r>
          </a:p>
          <a:p>
            <a:endParaRPr lang="en-US" altLang="zh-TW" sz="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全程提供中英同步口譯</a:t>
            </a:r>
            <a:r>
              <a:rPr lang="en-US" altLang="zh-TW" sz="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zh-TW" sz="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譯者</a:t>
            </a:r>
            <a:r>
              <a:rPr lang="en-US" altLang="zh-TW" sz="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(Interpreter): Steven Ling, Attorney-at-Law</a:t>
            </a:r>
            <a:endParaRPr lang="zh-TW" altLang="en-US" sz="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1078156" y="9294876"/>
            <a:ext cx="57648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800" dirty="0" smtClean="0"/>
              <a:t>主辦單位：國立臺灣大學法律學院 </a:t>
            </a:r>
            <a:endParaRPr lang="en-US" altLang="zh-TW" sz="800" dirty="0" smtClean="0"/>
          </a:p>
          <a:p>
            <a:pPr algn="r"/>
            <a:r>
              <a:rPr lang="en-US" altLang="zh-TW" sz="800" dirty="0" smtClean="0"/>
              <a:t>Organized by: National Taiwan University College of Law</a:t>
            </a:r>
          </a:p>
          <a:p>
            <a:pPr algn="r"/>
            <a:r>
              <a:rPr lang="zh-TW" altLang="en-US" sz="800" dirty="0" smtClean="0"/>
              <a:t>合辦單位：社團法人中華公司治理協會、財團法人證券投資人及期貨交易人保護中心、社團法人台灣法學會</a:t>
            </a:r>
          </a:p>
          <a:p>
            <a:pPr algn="r"/>
            <a:r>
              <a:rPr lang="en-US" altLang="zh-TW" sz="800" dirty="0" smtClean="0"/>
              <a:t>Co-Organized by: Taiwan Corporate Governance Association, Securities and Futures Investors Protection Center, Taiwan Law Society</a:t>
            </a:r>
          </a:p>
          <a:p>
            <a:pPr algn="r"/>
            <a:endParaRPr lang="zh-TW" altLang="en-US" sz="8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739696" y="8936822"/>
            <a:ext cx="4320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dirty="0"/>
              <a:t>線上報名網址</a:t>
            </a:r>
            <a:r>
              <a:rPr lang="en-US" altLang="zh-TW" sz="800" dirty="0"/>
              <a:t>(Registration Website)</a:t>
            </a:r>
            <a:r>
              <a:rPr lang="zh-TW" altLang="en-US" sz="800" dirty="0"/>
              <a:t>：</a:t>
            </a:r>
            <a:r>
              <a:rPr lang="en-US" altLang="zh-TW" sz="800" dirty="0">
                <a:hlinkClick r:id="rId2"/>
              </a:rPr>
              <a:t>http://www.taiwanlawsociety.org.tw</a:t>
            </a:r>
            <a:endParaRPr lang="en-US" altLang="zh-TW" sz="800" dirty="0"/>
          </a:p>
          <a:p>
            <a:r>
              <a:rPr lang="zh-TW" altLang="en-US" sz="800" dirty="0"/>
              <a:t>報名聯絡人</a:t>
            </a:r>
            <a:r>
              <a:rPr lang="en-US" altLang="zh-TW" sz="800" dirty="0"/>
              <a:t>(Registration Affairs)</a:t>
            </a:r>
            <a:r>
              <a:rPr lang="zh-TW" altLang="en-US" sz="800" dirty="0"/>
              <a:t>：台灣法學會</a:t>
            </a:r>
            <a:r>
              <a:rPr lang="en-US" altLang="zh-TW" sz="800" dirty="0"/>
              <a:t>(Taiwan Law Society),</a:t>
            </a:r>
            <a:r>
              <a:rPr lang="zh-TW" altLang="en-US" sz="800" dirty="0"/>
              <a:t>  彭秘書 </a:t>
            </a:r>
            <a:r>
              <a:rPr lang="en-US" altLang="zh-TW" sz="800" dirty="0"/>
              <a:t>02-23313069</a:t>
            </a:r>
            <a:endParaRPr lang="zh-TW" altLang="en-US" sz="800" dirty="0"/>
          </a:p>
          <a:p>
            <a:r>
              <a:rPr lang="zh-TW" altLang="en-US" sz="800" dirty="0"/>
              <a:t>事務聯絡人</a:t>
            </a:r>
            <a:r>
              <a:rPr lang="en-US" altLang="zh-TW" sz="800" dirty="0"/>
              <a:t>(Administrative Affairs)</a:t>
            </a:r>
            <a:r>
              <a:rPr lang="zh-TW" altLang="en-US" sz="800" dirty="0"/>
              <a:t>：台大法律學院 </a:t>
            </a:r>
            <a:r>
              <a:rPr lang="en-US" altLang="zh-TW" sz="800" dirty="0"/>
              <a:t>(NTU</a:t>
            </a:r>
            <a:r>
              <a:rPr lang="zh-TW" altLang="en-US" sz="800" dirty="0"/>
              <a:t> </a:t>
            </a:r>
            <a:r>
              <a:rPr lang="en-US" altLang="zh-TW" sz="800" dirty="0"/>
              <a:t>College of Law), </a:t>
            </a:r>
            <a:r>
              <a:rPr lang="zh-TW" altLang="en-US" sz="800" dirty="0"/>
              <a:t>陳同學 </a:t>
            </a:r>
            <a:r>
              <a:rPr lang="en-US" altLang="zh-TW" sz="800" dirty="0"/>
              <a:t>0933-938448</a:t>
            </a:r>
          </a:p>
        </p:txBody>
      </p:sp>
    </p:spTree>
    <p:extLst>
      <p:ext uri="{BB962C8B-B14F-4D97-AF65-F5344CB8AC3E}">
        <p14:creationId xmlns:p14="http://schemas.microsoft.com/office/powerpoint/2010/main" xmlns="" val="259920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機器人">
  <a:themeElements>
    <a:clrScheme name="機器人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機器人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機器人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TM03457496[[fn=視差]]</Template>
  <TotalTime>289</TotalTime>
  <Words>355</Words>
  <Application>Microsoft Office PowerPoint</Application>
  <PresentationFormat>A4 紙張 (210x297 公釐)</PresentationFormat>
  <Paragraphs>124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機器人</vt:lpstr>
      <vt:lpstr>美國證券訴訟實證研究國際研討會 The Empirical Footprints of Private and Public Enforcement of the U.S. Securities Laws and the Dawning Era of Causation in Such Enforcement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陳佳妤</dc:creator>
  <cp:lastModifiedBy>user</cp:lastModifiedBy>
  <cp:revision>66</cp:revision>
  <dcterms:created xsi:type="dcterms:W3CDTF">2014-11-27T13:12:54Z</dcterms:created>
  <dcterms:modified xsi:type="dcterms:W3CDTF">2014-11-28T03:10:22Z</dcterms:modified>
</cp:coreProperties>
</file>